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62" r:id="rId4"/>
    <p:sldId id="263" r:id="rId5"/>
    <p:sldId id="264" r:id="rId6"/>
    <p:sldId id="281" r:id="rId7"/>
    <p:sldId id="265" r:id="rId8"/>
    <p:sldId id="297" r:id="rId9"/>
    <p:sldId id="266" r:id="rId10"/>
    <p:sldId id="286" r:id="rId11"/>
    <p:sldId id="288" r:id="rId12"/>
    <p:sldId id="268" r:id="rId13"/>
    <p:sldId id="292" r:id="rId14"/>
    <p:sldId id="298" r:id="rId15"/>
    <p:sldId id="299" r:id="rId16"/>
    <p:sldId id="300" r:id="rId17"/>
    <p:sldId id="301" r:id="rId18"/>
    <p:sldId id="302" r:id="rId19"/>
    <p:sldId id="303" r:id="rId20"/>
    <p:sldId id="269" r:id="rId21"/>
    <p:sldId id="274" r:id="rId22"/>
    <p:sldId id="275" r:id="rId23"/>
    <p:sldId id="283" r:id="rId24"/>
    <p:sldId id="285" r:id="rId25"/>
    <p:sldId id="293" r:id="rId26"/>
    <p:sldId id="282" r:id="rId27"/>
    <p:sldId id="295" r:id="rId28"/>
    <p:sldId id="278" r:id="rId29"/>
    <p:sldId id="294" r:id="rId30"/>
    <p:sldId id="258" r:id="rId31"/>
    <p:sldId id="30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99"/>
    <a:srgbClr val="97FFD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5ddb9_5124e938_X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1156946" y="-1143685"/>
            <a:ext cx="6858024" cy="91453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  <a:ln>
            <a:noFill/>
          </a:ln>
        </p:spPr>
        <p:txBody>
          <a:bodyPr/>
          <a:lstStyle>
            <a:lvl1pPr>
              <a:defRPr>
                <a:solidFill>
                  <a:srgbClr val="003300"/>
                </a:solidFill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prstGeom prst="rect">
            <a:avLst/>
          </a:prstGeom>
          <a:solidFill>
            <a:srgbClr val="97FFD5"/>
          </a:solidFill>
          <a:ln>
            <a:solidFill>
              <a:srgbClr val="00CC99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22AF6-9ECC-4C1A-A70A-668637543D88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F93F3-CE87-4AD3-A4D3-84F9934A8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Багетная рамка 6"/>
          <p:cNvSpPr/>
          <p:nvPr userDrawn="1"/>
        </p:nvSpPr>
        <p:spPr>
          <a:xfrm>
            <a:off x="0" y="0"/>
            <a:ext cx="9144000" cy="6858000"/>
          </a:xfrm>
          <a:prstGeom prst="bevel">
            <a:avLst>
              <a:gd name="adj" fmla="val 2403"/>
            </a:avLst>
          </a:prstGeom>
          <a:noFill/>
          <a:ln>
            <a:solidFill>
              <a:srgbClr val="92D05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246489/" TargetMode="External"/><Relationship Id="rId2" Type="http://schemas.openxmlformats.org/officeDocument/2006/relationships/hyperlink" Target="http://ppt-online.org/153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bio.info/" TargetMode="External"/><Relationship Id="rId5" Type="http://schemas.openxmlformats.org/officeDocument/2006/relationships/hyperlink" Target="http://www.biostudent.ru/sceplennoe-nasledovanie" TargetMode="External"/><Relationship Id="rId4" Type="http://schemas.openxmlformats.org/officeDocument/2006/relationships/hyperlink" Target="http://drugspace.info/threads/gennaya-inzheneriya.3164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543800" cy="50323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685800" y="6096000"/>
            <a:ext cx="822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Белые голубоглазые кошки глухие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/>
              <a:t>Какие гаметы образуют самки и самцы из первого поколения? Проведем анализирующее скрещивание сначала самцов, затем самок.</a:t>
            </a:r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567" name="Object 15"/>
          <p:cNvGraphicFramePr>
            <a:graphicFrameLocks noChangeAspect="1"/>
          </p:cNvGraphicFramePr>
          <p:nvPr/>
        </p:nvGraphicFramePr>
        <p:xfrm>
          <a:off x="0" y="3319463"/>
          <a:ext cx="161925" cy="219075"/>
        </p:xfrm>
        <a:graphic>
          <a:graphicData uri="http://schemas.openxmlformats.org/presentationml/2006/ole">
            <p:oleObj spid="_x0000_s1026" name="Формула" r:id="rId3" imgW="164885" imgH="215619" progId="Equation.3">
              <p:embed/>
            </p:oleObj>
          </a:graphicData>
        </a:graphic>
      </p:graphicFrame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569" name="Object 17"/>
          <p:cNvGraphicFramePr>
            <a:graphicFrameLocks noChangeAspect="1"/>
          </p:cNvGraphicFramePr>
          <p:nvPr/>
        </p:nvGraphicFramePr>
        <p:xfrm>
          <a:off x="0" y="3319463"/>
          <a:ext cx="161925" cy="219075"/>
        </p:xfrm>
        <a:graphic>
          <a:graphicData uri="http://schemas.openxmlformats.org/presentationml/2006/ole">
            <p:oleObj spid="_x0000_s1027" name="Формула" r:id="rId4" imgW="164885" imgH="215619" progId="Equation.3">
              <p:embed/>
            </p:oleObj>
          </a:graphicData>
        </a:graphic>
      </p:graphicFrame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808038" y="2441576"/>
            <a:ext cx="4764088" cy="901701"/>
            <a:chOff x="509" y="1538"/>
            <a:chExt cx="3001" cy="568"/>
          </a:xfrm>
        </p:grpSpPr>
        <p:graphicFrame>
          <p:nvGraphicFramePr>
            <p:cNvPr id="23565" name="Object 13"/>
            <p:cNvGraphicFramePr>
              <a:graphicFrameLocks noChangeAspect="1"/>
            </p:cNvGraphicFramePr>
            <p:nvPr/>
          </p:nvGraphicFramePr>
          <p:xfrm>
            <a:off x="1020" y="1570"/>
            <a:ext cx="242" cy="317"/>
          </p:xfrm>
          <a:graphic>
            <a:graphicData uri="http://schemas.openxmlformats.org/presentationml/2006/ole">
              <p:oleObj spid="_x0000_s1029" name="Формула" r:id="rId5" imgW="164885" imgH="215619" progId="Equation.3">
                <p:embed/>
              </p:oleObj>
            </a:graphicData>
          </a:graphic>
        </p:graphicFrame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509" y="1583"/>
              <a:ext cx="9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/>
                <a:t>Р: (из     )</a:t>
              </a:r>
            </a:p>
          </p:txBody>
        </p:sp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1429" y="1616"/>
              <a:ext cx="362" cy="272"/>
              <a:chOff x="3334" y="3566"/>
              <a:chExt cx="362" cy="272"/>
            </a:xfrm>
          </p:grpSpPr>
          <p:sp>
            <p:nvSpPr>
              <p:cNvPr id="23574" name="Oval 22"/>
              <p:cNvSpPr>
                <a:spLocks noChangeArrowheads="1"/>
              </p:cNvSpPr>
              <p:nvPr/>
            </p:nvSpPr>
            <p:spPr bwMode="auto">
              <a:xfrm>
                <a:off x="3334" y="3612"/>
                <a:ext cx="226" cy="2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75" name="Line 23"/>
              <p:cNvSpPr>
                <a:spLocks noChangeShapeType="1"/>
              </p:cNvSpPr>
              <p:nvPr/>
            </p:nvSpPr>
            <p:spPr bwMode="auto">
              <a:xfrm flipV="1">
                <a:off x="3560" y="3566"/>
                <a:ext cx="136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23576" name="Text Box 24"/>
            <p:cNvSpPr txBox="1">
              <a:spLocks noChangeArrowheads="1"/>
            </p:cNvSpPr>
            <p:nvPr/>
          </p:nvSpPr>
          <p:spPr bwMode="auto">
            <a:xfrm>
              <a:off x="1824" y="1583"/>
              <a:ext cx="1686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dirty="0" err="1"/>
                <a:t>АаВв</a:t>
              </a:r>
              <a:r>
                <a:rPr lang="ru-RU" sz="2400" dirty="0"/>
                <a:t>   </a:t>
              </a:r>
              <a:r>
                <a:rPr lang="ru-RU" sz="2400" dirty="0" err="1"/>
                <a:t>х</a:t>
              </a:r>
              <a:r>
                <a:rPr lang="ru-RU" sz="2400" dirty="0"/>
                <a:t> </a:t>
              </a:r>
            </a:p>
            <a:p>
              <a:r>
                <a:rPr lang="ru-RU" sz="2400" dirty="0"/>
                <a:t>С.н.       </a:t>
              </a:r>
            </a:p>
          </p:txBody>
        </p: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2699" y="1616"/>
              <a:ext cx="227" cy="318"/>
              <a:chOff x="2699" y="3203"/>
              <a:chExt cx="272" cy="409"/>
            </a:xfrm>
          </p:grpSpPr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>
                <a:off x="2699" y="3203"/>
                <a:ext cx="272" cy="409"/>
                <a:chOff x="2699" y="3203"/>
                <a:chExt cx="272" cy="409"/>
              </a:xfrm>
            </p:grpSpPr>
            <p:sp>
              <p:nvSpPr>
                <p:cNvPr id="23579" name="Oval 27"/>
                <p:cNvSpPr>
                  <a:spLocks noChangeArrowheads="1"/>
                </p:cNvSpPr>
                <p:nvPr/>
              </p:nvSpPr>
              <p:spPr bwMode="auto">
                <a:xfrm>
                  <a:off x="2699" y="3203"/>
                  <a:ext cx="272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580" name="Line 28"/>
                <p:cNvSpPr>
                  <a:spLocks noChangeShapeType="1"/>
                </p:cNvSpPr>
                <p:nvPr/>
              </p:nvSpPr>
              <p:spPr bwMode="auto">
                <a:xfrm>
                  <a:off x="2835" y="3430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ru-RU"/>
                </a:p>
              </p:txBody>
            </p:sp>
          </p:grpSp>
          <p:sp>
            <p:nvSpPr>
              <p:cNvPr id="23581" name="Line 29"/>
              <p:cNvSpPr>
                <a:spLocks noChangeShapeType="1"/>
              </p:cNvSpPr>
              <p:nvPr/>
            </p:nvSpPr>
            <p:spPr bwMode="auto">
              <a:xfrm>
                <a:off x="2744" y="3521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23582" name="Text Box 30"/>
            <p:cNvSpPr txBox="1">
              <a:spLocks noChangeArrowheads="1"/>
            </p:cNvSpPr>
            <p:nvPr/>
          </p:nvSpPr>
          <p:spPr bwMode="auto">
            <a:xfrm>
              <a:off x="3003" y="1538"/>
              <a:ext cx="4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err="1"/>
                <a:t>аавв</a:t>
              </a:r>
              <a:endParaRPr lang="ru-RU" sz="2400" dirty="0"/>
            </a:p>
            <a:p>
              <a:r>
                <a:rPr lang="ru-RU" sz="2400" dirty="0"/>
                <a:t>ч.к</a:t>
              </a:r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2555875" y="2924175"/>
            <a:ext cx="503238" cy="936625"/>
            <a:chOff x="1610" y="1842"/>
            <a:chExt cx="317" cy="590"/>
          </a:xfrm>
        </p:grpSpPr>
        <p:sp>
          <p:nvSpPr>
            <p:cNvPr id="23588" name="Oval 36"/>
            <p:cNvSpPr>
              <a:spLocks noChangeArrowheads="1"/>
            </p:cNvSpPr>
            <p:nvPr/>
          </p:nvSpPr>
          <p:spPr bwMode="auto">
            <a:xfrm>
              <a:off x="1610" y="2069"/>
              <a:ext cx="317" cy="3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23589" name="Line 37"/>
            <p:cNvSpPr>
              <a:spLocks noChangeShapeType="1"/>
            </p:cNvSpPr>
            <p:nvPr/>
          </p:nvSpPr>
          <p:spPr bwMode="auto">
            <a:xfrm flipH="1">
              <a:off x="1746" y="1842"/>
              <a:ext cx="136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3492500" y="2924175"/>
            <a:ext cx="503238" cy="936625"/>
            <a:chOff x="2200" y="1842"/>
            <a:chExt cx="317" cy="590"/>
          </a:xfrm>
        </p:grpSpPr>
        <p:sp>
          <p:nvSpPr>
            <p:cNvPr id="23586" name="Oval 34"/>
            <p:cNvSpPr>
              <a:spLocks noChangeArrowheads="1"/>
            </p:cNvSpPr>
            <p:nvPr/>
          </p:nvSpPr>
          <p:spPr bwMode="auto">
            <a:xfrm>
              <a:off x="2200" y="2069"/>
              <a:ext cx="317" cy="3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23591" name="Line 39"/>
            <p:cNvSpPr>
              <a:spLocks noChangeShapeType="1"/>
            </p:cNvSpPr>
            <p:nvPr/>
          </p:nvSpPr>
          <p:spPr bwMode="auto">
            <a:xfrm>
              <a:off x="2200" y="1842"/>
              <a:ext cx="136" cy="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5076825" y="2781300"/>
            <a:ext cx="503238" cy="1079500"/>
            <a:chOff x="3198" y="1752"/>
            <a:chExt cx="317" cy="680"/>
          </a:xfrm>
        </p:grpSpPr>
        <p:sp>
          <p:nvSpPr>
            <p:cNvPr id="23592" name="Oval 40"/>
            <p:cNvSpPr>
              <a:spLocks noChangeArrowheads="1"/>
            </p:cNvSpPr>
            <p:nvPr/>
          </p:nvSpPr>
          <p:spPr bwMode="auto">
            <a:xfrm>
              <a:off x="3198" y="2069"/>
              <a:ext cx="317" cy="3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23593" name="Line 41"/>
            <p:cNvSpPr>
              <a:spLocks noChangeShapeType="1"/>
            </p:cNvSpPr>
            <p:nvPr/>
          </p:nvSpPr>
          <p:spPr bwMode="auto">
            <a:xfrm>
              <a:off x="3288" y="1752"/>
              <a:ext cx="91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900113" y="4005263"/>
            <a:ext cx="3167062" cy="842962"/>
            <a:chOff x="567" y="2523"/>
            <a:chExt cx="1995" cy="531"/>
          </a:xfrm>
        </p:grpSpPr>
        <p:graphicFrame>
          <p:nvGraphicFramePr>
            <p:cNvPr id="23583" name="Object 31"/>
            <p:cNvGraphicFramePr>
              <a:graphicFrameLocks noChangeAspect="1"/>
            </p:cNvGraphicFramePr>
            <p:nvPr/>
          </p:nvGraphicFramePr>
          <p:xfrm>
            <a:off x="567" y="2523"/>
            <a:ext cx="307" cy="402"/>
          </p:xfrm>
          <a:graphic>
            <a:graphicData uri="http://schemas.openxmlformats.org/presentationml/2006/ole">
              <p:oleObj spid="_x0000_s1028" name="Формула" r:id="rId6" imgW="164885" imgH="215619" progId="Equation.3">
                <p:embed/>
              </p:oleObj>
            </a:graphicData>
          </a:graphic>
        </p:graphicFrame>
        <p:sp>
          <p:nvSpPr>
            <p:cNvPr id="23598" name="Text Box 46"/>
            <p:cNvSpPr txBox="1">
              <a:spLocks noChangeArrowheads="1"/>
            </p:cNvSpPr>
            <p:nvPr/>
          </p:nvSpPr>
          <p:spPr bwMode="auto">
            <a:xfrm>
              <a:off x="1189" y="2536"/>
              <a:ext cx="137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/>
                <a:t>АаВв       аавв  </a:t>
              </a:r>
            </a:p>
            <a:p>
              <a:r>
                <a:rPr lang="ru-RU" sz="2400"/>
                <a:t>50%          50%           </a:t>
              </a:r>
            </a:p>
          </p:txBody>
        </p:sp>
      </p:grpSp>
      <p:sp>
        <p:nvSpPr>
          <p:cNvPr id="23600" name="Text Box 48"/>
          <p:cNvSpPr txBox="1">
            <a:spLocks noChangeArrowheads="1"/>
          </p:cNvSpPr>
          <p:nvPr/>
        </p:nvSpPr>
        <p:spPr bwMode="auto">
          <a:xfrm>
            <a:off x="755650" y="5367338"/>
            <a:ext cx="7250113" cy="10668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/>
              <a:t>Проведем анализирующее скрещивание </a:t>
            </a:r>
          </a:p>
          <a:p>
            <a:pPr algn="ctr"/>
            <a:r>
              <a:rPr lang="ru-RU" sz="3200"/>
              <a:t>самок из первого поколения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879475" y="712788"/>
            <a:ext cx="1458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Р:(из       )</a:t>
            </a:r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619250" y="692150"/>
          <a:ext cx="441325" cy="576263"/>
        </p:xfrm>
        <a:graphic>
          <a:graphicData uri="http://schemas.openxmlformats.org/presentationml/2006/ole">
            <p:oleObj spid="_x0000_s2050" name="Формула" r:id="rId3" imgW="164885" imgH="215619" progId="Equation.3">
              <p:embed/>
            </p:oleObj>
          </a:graphicData>
        </a:graphic>
      </p:graphicFrame>
      <p:graphicFrame>
        <p:nvGraphicFramePr>
          <p:cNvPr id="50180" name="Group 4"/>
          <p:cNvGraphicFramePr>
            <a:graphicFrameLocks noGrp="1"/>
          </p:cNvGraphicFramePr>
          <p:nvPr/>
        </p:nvGraphicFramePr>
        <p:xfrm>
          <a:off x="755650" y="2997200"/>
          <a:ext cx="7272338" cy="1901762"/>
        </p:xfrm>
        <a:graphic>
          <a:graphicData uri="http://schemas.openxmlformats.org/drawingml/2006/table">
            <a:tbl>
              <a:tblPr/>
              <a:tblGrid>
                <a:gridCol w="1454150"/>
                <a:gridCol w="1454150"/>
                <a:gridCol w="1455738"/>
                <a:gridCol w="1454150"/>
                <a:gridCol w="1454150"/>
              </a:tblGrid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АаВв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С.н.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ааВв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Ч.н.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аАвв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С.к.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Аавв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Ч.к.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339975" y="765175"/>
            <a:ext cx="360363" cy="504825"/>
            <a:chOff x="2699" y="3203"/>
            <a:chExt cx="272" cy="409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2699" y="3203"/>
              <a:ext cx="272" cy="409"/>
              <a:chOff x="2699" y="3203"/>
              <a:chExt cx="272" cy="409"/>
            </a:xfrm>
          </p:grpSpPr>
          <p:sp>
            <p:nvSpPr>
              <p:cNvPr id="50202" name="Oval 26"/>
              <p:cNvSpPr>
                <a:spLocks noChangeArrowheads="1"/>
              </p:cNvSpPr>
              <p:nvPr/>
            </p:nvSpPr>
            <p:spPr bwMode="auto">
              <a:xfrm>
                <a:off x="2699" y="3203"/>
                <a:ext cx="272" cy="2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3" name="Line 27"/>
              <p:cNvSpPr>
                <a:spLocks noChangeShapeType="1"/>
              </p:cNvSpPr>
              <p:nvPr/>
            </p:nvSpPr>
            <p:spPr bwMode="auto">
              <a:xfrm>
                <a:off x="2835" y="3430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50204" name="Line 28"/>
            <p:cNvSpPr>
              <a:spLocks noChangeShapeType="1"/>
            </p:cNvSpPr>
            <p:nvPr/>
          </p:nvSpPr>
          <p:spPr bwMode="auto">
            <a:xfrm>
              <a:off x="2744" y="3521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50205" name="Text Box 29"/>
          <p:cNvSpPr txBox="1">
            <a:spLocks noChangeArrowheads="1"/>
          </p:cNvSpPr>
          <p:nvPr/>
        </p:nvSpPr>
        <p:spPr bwMode="auto">
          <a:xfrm>
            <a:off x="2967038" y="712788"/>
            <a:ext cx="887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АаВв</a:t>
            </a:r>
          </a:p>
          <a:p>
            <a:r>
              <a:rPr lang="ru-RU" sz="2400"/>
              <a:t>С.н.</a:t>
            </a:r>
          </a:p>
        </p:txBody>
      </p:sp>
      <p:sp>
        <p:nvSpPr>
          <p:cNvPr id="50206" name="Text Box 30"/>
          <p:cNvSpPr txBox="1">
            <a:spLocks noChangeArrowheads="1"/>
          </p:cNvSpPr>
          <p:nvPr/>
        </p:nvSpPr>
        <p:spPr bwMode="auto">
          <a:xfrm>
            <a:off x="4048125" y="714375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4500563" y="692150"/>
            <a:ext cx="574675" cy="431800"/>
            <a:chOff x="3334" y="3566"/>
            <a:chExt cx="362" cy="272"/>
          </a:xfrm>
        </p:grpSpPr>
        <p:sp>
          <p:nvSpPr>
            <p:cNvPr id="50208" name="Oval 32"/>
            <p:cNvSpPr>
              <a:spLocks noChangeArrowheads="1"/>
            </p:cNvSpPr>
            <p:nvPr/>
          </p:nvSpPr>
          <p:spPr bwMode="auto">
            <a:xfrm>
              <a:off x="3334" y="3612"/>
              <a:ext cx="226" cy="22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flipV="1">
              <a:off x="3560" y="3566"/>
              <a:ext cx="136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50210" name="Text Box 34"/>
          <p:cNvSpPr txBox="1">
            <a:spLocks noChangeArrowheads="1"/>
          </p:cNvSpPr>
          <p:nvPr/>
        </p:nvSpPr>
        <p:spPr bwMode="auto">
          <a:xfrm>
            <a:off x="5200650" y="641350"/>
            <a:ext cx="742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аавв</a:t>
            </a:r>
          </a:p>
          <a:p>
            <a:r>
              <a:rPr lang="ru-RU" sz="2400"/>
              <a:t>Ч.к.</a:t>
            </a:r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555875" y="1052513"/>
            <a:ext cx="576263" cy="792162"/>
            <a:chOff x="1610" y="663"/>
            <a:chExt cx="363" cy="499"/>
          </a:xfrm>
        </p:grpSpPr>
        <p:sp>
          <p:nvSpPr>
            <p:cNvPr id="50212" name="Oval 36"/>
            <p:cNvSpPr>
              <a:spLocks noChangeArrowheads="1"/>
            </p:cNvSpPr>
            <p:nvPr/>
          </p:nvSpPr>
          <p:spPr bwMode="auto">
            <a:xfrm>
              <a:off x="1610" y="903"/>
              <a:ext cx="304" cy="25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АВ</a:t>
              </a:r>
            </a:p>
          </p:txBody>
        </p:sp>
        <p:sp>
          <p:nvSpPr>
            <p:cNvPr id="50213" name="Line 37"/>
            <p:cNvSpPr>
              <a:spLocks noChangeShapeType="1"/>
            </p:cNvSpPr>
            <p:nvPr/>
          </p:nvSpPr>
          <p:spPr bwMode="auto">
            <a:xfrm flipH="1">
              <a:off x="1791" y="663"/>
              <a:ext cx="182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3348038" y="1125538"/>
            <a:ext cx="554037" cy="914400"/>
            <a:chOff x="2109" y="709"/>
            <a:chExt cx="349" cy="576"/>
          </a:xfrm>
        </p:grpSpPr>
        <p:sp>
          <p:nvSpPr>
            <p:cNvPr id="50215" name="Oval 39"/>
            <p:cNvSpPr>
              <a:spLocks noChangeArrowheads="1"/>
            </p:cNvSpPr>
            <p:nvPr/>
          </p:nvSpPr>
          <p:spPr bwMode="auto">
            <a:xfrm>
              <a:off x="2109" y="935"/>
              <a:ext cx="349" cy="3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50216" name="Line 40"/>
            <p:cNvSpPr>
              <a:spLocks noChangeShapeType="1"/>
            </p:cNvSpPr>
            <p:nvPr/>
          </p:nvSpPr>
          <p:spPr bwMode="auto">
            <a:xfrm>
              <a:off x="2200" y="709"/>
              <a:ext cx="90" cy="2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708400" y="1125538"/>
            <a:ext cx="769938" cy="914400"/>
            <a:chOff x="2336" y="709"/>
            <a:chExt cx="485" cy="576"/>
          </a:xfrm>
        </p:grpSpPr>
        <p:sp>
          <p:nvSpPr>
            <p:cNvPr id="50218" name="Oval 42"/>
            <p:cNvSpPr>
              <a:spLocks noChangeArrowheads="1"/>
            </p:cNvSpPr>
            <p:nvPr/>
          </p:nvSpPr>
          <p:spPr bwMode="auto">
            <a:xfrm>
              <a:off x="2472" y="981"/>
              <a:ext cx="349" cy="3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50219" name="Line 43"/>
            <p:cNvSpPr>
              <a:spLocks noChangeShapeType="1"/>
            </p:cNvSpPr>
            <p:nvPr/>
          </p:nvSpPr>
          <p:spPr bwMode="auto">
            <a:xfrm>
              <a:off x="2336" y="709"/>
              <a:ext cx="226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3779838" y="1052513"/>
            <a:ext cx="1274762" cy="987425"/>
            <a:chOff x="2381" y="663"/>
            <a:chExt cx="803" cy="622"/>
          </a:xfrm>
        </p:grpSpPr>
        <p:sp>
          <p:nvSpPr>
            <p:cNvPr id="50221" name="Oval 45"/>
            <p:cNvSpPr>
              <a:spLocks noChangeArrowheads="1"/>
            </p:cNvSpPr>
            <p:nvPr/>
          </p:nvSpPr>
          <p:spPr bwMode="auto">
            <a:xfrm>
              <a:off x="2835" y="981"/>
              <a:ext cx="349" cy="3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50222" name="Line 46"/>
            <p:cNvSpPr>
              <a:spLocks noChangeShapeType="1"/>
            </p:cNvSpPr>
            <p:nvPr/>
          </p:nvSpPr>
          <p:spPr bwMode="auto">
            <a:xfrm>
              <a:off x="2381" y="663"/>
              <a:ext cx="499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5724525" y="1052513"/>
            <a:ext cx="1274763" cy="987425"/>
            <a:chOff x="2381" y="663"/>
            <a:chExt cx="803" cy="622"/>
          </a:xfrm>
        </p:grpSpPr>
        <p:sp>
          <p:nvSpPr>
            <p:cNvPr id="50224" name="Oval 48"/>
            <p:cNvSpPr>
              <a:spLocks noChangeArrowheads="1"/>
            </p:cNvSpPr>
            <p:nvPr/>
          </p:nvSpPr>
          <p:spPr bwMode="auto">
            <a:xfrm>
              <a:off x="2835" y="981"/>
              <a:ext cx="349" cy="3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/>
                <a:t>ав</a:t>
              </a:r>
            </a:p>
          </p:txBody>
        </p:sp>
        <p:sp>
          <p:nvSpPr>
            <p:cNvPr id="50225" name="Line 49"/>
            <p:cNvSpPr>
              <a:spLocks noChangeShapeType="1"/>
            </p:cNvSpPr>
            <p:nvPr/>
          </p:nvSpPr>
          <p:spPr bwMode="auto">
            <a:xfrm>
              <a:off x="2381" y="663"/>
              <a:ext cx="499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226" name="Line 50"/>
          <p:cNvSpPr>
            <a:spLocks noChangeShapeType="1"/>
          </p:cNvSpPr>
          <p:nvPr/>
        </p:nvSpPr>
        <p:spPr bwMode="auto">
          <a:xfrm>
            <a:off x="755650" y="2997200"/>
            <a:ext cx="14398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0" name="Group 51"/>
          <p:cNvGrpSpPr>
            <a:grpSpLocks/>
          </p:cNvGrpSpPr>
          <p:nvPr/>
        </p:nvGrpSpPr>
        <p:grpSpPr bwMode="auto">
          <a:xfrm>
            <a:off x="1763713" y="3068638"/>
            <a:ext cx="288925" cy="504825"/>
            <a:chOff x="2699" y="3203"/>
            <a:chExt cx="272" cy="409"/>
          </a:xfrm>
        </p:grpSpPr>
        <p:grpSp>
          <p:nvGrpSpPr>
            <p:cNvPr id="11" name="Group 52"/>
            <p:cNvGrpSpPr>
              <a:grpSpLocks/>
            </p:cNvGrpSpPr>
            <p:nvPr/>
          </p:nvGrpSpPr>
          <p:grpSpPr bwMode="auto">
            <a:xfrm>
              <a:off x="2699" y="3203"/>
              <a:ext cx="272" cy="409"/>
              <a:chOff x="2699" y="3203"/>
              <a:chExt cx="272" cy="409"/>
            </a:xfrm>
          </p:grpSpPr>
          <p:sp>
            <p:nvSpPr>
              <p:cNvPr id="50229" name="Oval 53"/>
              <p:cNvSpPr>
                <a:spLocks noChangeArrowheads="1"/>
              </p:cNvSpPr>
              <p:nvPr/>
            </p:nvSpPr>
            <p:spPr bwMode="auto">
              <a:xfrm>
                <a:off x="2699" y="3203"/>
                <a:ext cx="272" cy="2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30" name="Line 54"/>
              <p:cNvSpPr>
                <a:spLocks noChangeShapeType="1"/>
              </p:cNvSpPr>
              <p:nvPr/>
            </p:nvSpPr>
            <p:spPr bwMode="auto">
              <a:xfrm>
                <a:off x="2835" y="3430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50231" name="Line 55"/>
            <p:cNvSpPr>
              <a:spLocks noChangeShapeType="1"/>
            </p:cNvSpPr>
            <p:nvPr/>
          </p:nvSpPr>
          <p:spPr bwMode="auto">
            <a:xfrm>
              <a:off x="2744" y="3521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2" name="Group 56"/>
          <p:cNvGrpSpPr>
            <a:grpSpLocks/>
          </p:cNvGrpSpPr>
          <p:nvPr/>
        </p:nvGrpSpPr>
        <p:grpSpPr bwMode="auto">
          <a:xfrm>
            <a:off x="900113" y="3429000"/>
            <a:ext cx="574675" cy="431800"/>
            <a:chOff x="3334" y="3566"/>
            <a:chExt cx="362" cy="272"/>
          </a:xfrm>
        </p:grpSpPr>
        <p:sp>
          <p:nvSpPr>
            <p:cNvPr id="50233" name="Oval 57"/>
            <p:cNvSpPr>
              <a:spLocks noChangeArrowheads="1"/>
            </p:cNvSpPr>
            <p:nvPr/>
          </p:nvSpPr>
          <p:spPr bwMode="auto">
            <a:xfrm>
              <a:off x="3334" y="3612"/>
              <a:ext cx="226" cy="22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234" name="Line 58"/>
            <p:cNvSpPr>
              <a:spLocks noChangeShapeType="1"/>
            </p:cNvSpPr>
            <p:nvPr/>
          </p:nvSpPr>
          <p:spPr bwMode="auto">
            <a:xfrm flipV="1">
              <a:off x="3560" y="3566"/>
              <a:ext cx="136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50235" name="Text Box 59"/>
          <p:cNvSpPr txBox="1">
            <a:spLocks noChangeArrowheads="1"/>
          </p:cNvSpPr>
          <p:nvPr/>
        </p:nvSpPr>
        <p:spPr bwMode="auto">
          <a:xfrm>
            <a:off x="2824163" y="2946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0236" name="Text Box 60"/>
          <p:cNvSpPr txBox="1">
            <a:spLocks noChangeArrowheads="1"/>
          </p:cNvSpPr>
          <p:nvPr/>
        </p:nvSpPr>
        <p:spPr bwMode="auto">
          <a:xfrm>
            <a:off x="2319338" y="4960938"/>
            <a:ext cx="546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41,5%          8,5%           8,5%           41,5%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0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26" grpId="0" animBg="1"/>
      <p:bldP spid="50235" grpId="0"/>
      <p:bldP spid="502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Проблема.	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/>
              <a:t>Почему не наблюдалось равного 25% расщепления?</a:t>
            </a:r>
          </a:p>
        </p:txBody>
      </p:sp>
      <p:pic>
        <p:nvPicPr>
          <p:cNvPr id="7172" name="Picture 4" descr="00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789363"/>
            <a:ext cx="5214938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Кроссинговер</a:t>
            </a:r>
          </a:p>
        </p:txBody>
      </p:sp>
      <p:pic>
        <p:nvPicPr>
          <p:cNvPr id="1229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984375"/>
            <a:ext cx="8208962" cy="39719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143750" y="214313"/>
            <a:ext cx="1785938" cy="16430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5072063"/>
            <a:ext cx="1428750" cy="141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285750" y="142875"/>
            <a:ext cx="1428750" cy="1214438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7500938" y="5286375"/>
            <a:ext cx="1500187" cy="1428750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зарядка для глаз</a:t>
            </a:r>
            <a:endParaRPr lang="ru-RU" dirty="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75608 -0.69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2963E-6 L -0.75608 0.69305 " pathEditMode="relative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8033 -0.74537 " pathEditMode="relative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7875 0.7456 " pathEditMode="relative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3" y="5000625"/>
            <a:ext cx="1785937" cy="164306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358063" y="285750"/>
            <a:ext cx="1428750" cy="1414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7572375" y="5286375"/>
            <a:ext cx="1428750" cy="1214438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214313" y="214313"/>
            <a:ext cx="1500187" cy="1428750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0.77969 1.11111E-6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62 0.73518 " pathEditMode="relative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6945E-18 L -0.7875 -0.01042 " pathEditMode="relative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0158 -0.71412 " pathEditMode="relative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  <a:t>Хромосомная теория </a:t>
            </a:r>
            <a:b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  <a:t>наследственности. </a:t>
            </a:r>
            <a:b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  <a:t>Сцепленное наследование».</a:t>
            </a:r>
            <a:br>
              <a:rPr lang="ru-RU" sz="49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9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400" smtClean="0"/>
              <a:t>Цитологические основы неполного сцепленного наследования</a:t>
            </a:r>
          </a:p>
        </p:txBody>
      </p:sp>
      <p:pic>
        <p:nvPicPr>
          <p:cNvPr id="819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628775"/>
            <a:ext cx="8064500" cy="50990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800" smtClean="0"/>
              <a:t>Цитологические основы полного сцепленного наследования</a:t>
            </a:r>
          </a:p>
        </p:txBody>
      </p:sp>
      <p:pic>
        <p:nvPicPr>
          <p:cNvPr id="1331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557338"/>
            <a:ext cx="8064500" cy="51117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557338"/>
            <a:ext cx="24431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Заполните пропуски.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u="sng" dirty="0" smtClean="0"/>
              <a:t>У собаки</a:t>
            </a: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78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 пар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 групп сцепления  </a:t>
            </a:r>
            <a:endParaRPr lang="ru-RU" sz="2400" b="1" u="sng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/>
              <a:t>У гороха</a:t>
            </a: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14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….   </a:t>
            </a:r>
            <a:r>
              <a:rPr lang="ru-RU" sz="2400" dirty="0" smtClean="0"/>
              <a:t>пар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….групп сцепления.</a:t>
            </a:r>
            <a:endParaRPr lang="ru-RU" sz="2400" b="1" u="sng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/>
              <a:t>У человека.</a:t>
            </a: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…….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…… пар хромосом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……. групп сцепления 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4988" y="3500438"/>
            <a:ext cx="352901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4441825"/>
            <a:ext cx="2232025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31_1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822960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7" descr="31_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43200"/>
            <a:ext cx="3103563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642938"/>
            <a:ext cx="5857875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-79375"/>
            <a:ext cx="8715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752475" algn="l"/>
              </a:tabLst>
            </a:pPr>
            <a:r>
              <a:rPr lang="ru-RU" sz="1600">
                <a:cs typeface="Times New Roman" pitchFamily="18" charset="0"/>
              </a:rPr>
              <a:t>Карта Х-хромосомы человека</a:t>
            </a:r>
            <a:endParaRPr lang="ru-RU" sz="1600"/>
          </a:p>
          <a:p>
            <a:pPr eaLnBrk="0" hangingPunct="0">
              <a:tabLst>
                <a:tab pos="752475" algn="l"/>
              </a:tabLst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Решим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Гены карликовости и скрученности листьев у кукурузы являются рецессивными и расположены на расстоянии 18 </a:t>
            </a:r>
            <a:r>
              <a:rPr lang="ru-RU" b="1" dirty="0" err="1" smtClean="0"/>
              <a:t>морганид</a:t>
            </a:r>
            <a:r>
              <a:rPr lang="ru-RU" b="1" dirty="0" smtClean="0"/>
              <a:t> в одной </a:t>
            </a:r>
            <a:r>
              <a:rPr lang="ru-RU" b="1" dirty="0" err="1" smtClean="0"/>
              <a:t>аутосоме</a:t>
            </a:r>
            <a:r>
              <a:rPr lang="ru-RU" b="1" dirty="0" smtClean="0"/>
              <a:t>. Какое потомство и в каком соотношении можно ожидать от скрещивания гетерозиготного высокого растения с нормальными листьями и гомозиготного карликового растения с нормальными листьями?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22860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/>
              <a:t>1.Сколько всего хромосом в кариотипе?</a:t>
            </a:r>
          </a:p>
          <a:p>
            <a:pPr>
              <a:buNone/>
            </a:pPr>
            <a:r>
              <a:rPr lang="ru-RU" sz="1600" b="1" dirty="0" smtClean="0"/>
              <a:t>2.Сколько половых хромосом в кариотипе?</a:t>
            </a:r>
          </a:p>
          <a:p>
            <a:pPr>
              <a:buNone/>
            </a:pPr>
            <a:r>
              <a:rPr lang="ru-RU" sz="1600" b="1" dirty="0" smtClean="0"/>
              <a:t>3.Какой пол человека?</a:t>
            </a:r>
          </a:p>
          <a:p>
            <a:pPr>
              <a:buNone/>
            </a:pPr>
            <a:r>
              <a:rPr lang="ru-RU" sz="1600" b="1" dirty="0" smtClean="0"/>
              <a:t>4.Назовите номер хромосомной пары, в которой имеется отклонение от нормы.</a:t>
            </a:r>
          </a:p>
          <a:p>
            <a:pPr>
              <a:buNone/>
            </a:pPr>
            <a:r>
              <a:rPr lang="ru-RU" sz="1600" b="1" dirty="0" smtClean="0"/>
              <a:t>5.В чем заключается это отклонение от нормы?</a:t>
            </a:r>
          </a:p>
          <a:p>
            <a:pPr>
              <a:buNone/>
            </a:pPr>
            <a:r>
              <a:rPr lang="ru-RU" sz="1600" b="1" dirty="0" smtClean="0"/>
              <a:t>        1-лишняя хромосома</a:t>
            </a:r>
          </a:p>
          <a:p>
            <a:pPr>
              <a:buNone/>
            </a:pPr>
            <a:r>
              <a:rPr lang="ru-RU" sz="1600" b="1" dirty="0" smtClean="0"/>
              <a:t>        2-отсутствие хромосомы</a:t>
            </a:r>
          </a:p>
          <a:p>
            <a:pPr>
              <a:buNone/>
            </a:pPr>
            <a:r>
              <a:rPr lang="ru-RU" sz="1600" b="1" dirty="0" smtClean="0"/>
              <a:t>        3-изменение структуры хромосомы.</a:t>
            </a:r>
          </a:p>
          <a:p>
            <a:endParaRPr lang="ru-RU" sz="1600" dirty="0"/>
          </a:p>
        </p:txBody>
      </p:sp>
      <p:pic>
        <p:nvPicPr>
          <p:cNvPr id="4" name="Рисунок 3" descr="Кариотип"/>
          <p:cNvPicPr/>
          <p:nvPr/>
        </p:nvPicPr>
        <p:blipFill>
          <a:blip r:embed="rId2" cstate="print">
            <a:lum bright="12000" contrast="6000"/>
          </a:blip>
          <a:srcRect/>
          <a:stretch>
            <a:fillRect/>
          </a:stretch>
        </p:blipFill>
        <p:spPr bwMode="auto">
          <a:xfrm>
            <a:off x="1285852" y="0"/>
            <a:ext cx="6072230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684213" y="620713"/>
            <a:ext cx="7775575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Задания на установление соответствия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250825" y="1556792"/>
            <a:ext cx="8640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Установите соответствие между законами генетики и их положениями.</a:t>
            </a:r>
            <a:endParaRPr lang="ru-RU" sz="2400" dirty="0"/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924175"/>
            <a:ext cx="3538538" cy="2320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1) Независимого комбинирования признаков.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2) Сцепленного наследования.</a:t>
            </a:r>
          </a:p>
        </p:txBody>
      </p:sp>
      <p:sp>
        <p:nvSpPr>
          <p:cNvPr id="16389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3492500" y="2492896"/>
            <a:ext cx="5338763" cy="459052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А) Проявляется расщепление по фенотипу 1:1:1:1.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Б) Гены расположены в разных парах гомологичных хромосом.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В) Причиной возникновения новых гамет является кроссинговер.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Г) Гены локализованы в одной хромосоме.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Д) Гены попадают в одну гамету.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Е) Парные гены попадают в разные гаметы.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250825" y="2205038"/>
            <a:ext cx="864235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dirty="0"/>
              <a:t>Наследственность-свойство организмов передавать следующему поколению свои признаки и особенности развития.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Законы наследственности были открыты  Т.Морганом в  1865 году.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Аллель-пара генов, определяющая признак.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Носителем  гемофилии называют человека, у которого рецессивный ген проявляется в генотипе (Х</a:t>
            </a:r>
            <a:r>
              <a:rPr lang="en-US" sz="1400" dirty="0"/>
              <a:t>h</a:t>
            </a:r>
            <a:r>
              <a:rPr lang="ru-RU" sz="2400" dirty="0"/>
              <a:t>Х</a:t>
            </a:r>
            <a:r>
              <a:rPr lang="en-US" sz="1400" dirty="0"/>
              <a:t>h</a:t>
            </a:r>
            <a:r>
              <a:rPr lang="en-US" sz="2400" dirty="0"/>
              <a:t> </a:t>
            </a:r>
            <a:r>
              <a:rPr lang="ru-RU" sz="2400" dirty="0"/>
              <a:t>, либо Х</a:t>
            </a:r>
            <a:r>
              <a:rPr lang="en-US" sz="1400" dirty="0"/>
              <a:t>h</a:t>
            </a:r>
            <a:r>
              <a:rPr lang="ru-RU" sz="2400" dirty="0"/>
              <a:t> У)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Генотип-совокупность генов организма.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/>
              <a:t>Наследование, сцепленное с полом, это наследование признаков, гены которых находятся в </a:t>
            </a:r>
            <a:r>
              <a:rPr lang="ru-RU" sz="2400" dirty="0" err="1"/>
              <a:t>аутосомах</a:t>
            </a:r>
            <a:r>
              <a:rPr lang="ru-RU" sz="2400" dirty="0"/>
              <a:t>.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23850" y="836613"/>
            <a:ext cx="84963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2800" b="1" dirty="0"/>
              <a:t> Найдите 3 ошибки  в приведенном тексте, укажите номера предложений, в которых они сделаны, объясните их.</a:t>
            </a:r>
          </a:p>
        </p:txBody>
      </p:sp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>
            <a:off x="250824" y="404665"/>
            <a:ext cx="3889127" cy="5049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Задание С2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5365" name="Picture 7" descr="j0426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0"/>
            <a:ext cx="12588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1.На уроке я работал</a:t>
            </a:r>
          </a:p>
          <a:p>
            <a:pPr>
              <a:buNone/>
            </a:pPr>
            <a:r>
              <a:rPr lang="ru-RU" dirty="0" smtClean="0"/>
              <a:t> 2.Своей работой на уроке я</a:t>
            </a:r>
          </a:p>
          <a:p>
            <a:pPr>
              <a:buNone/>
            </a:pPr>
            <a:r>
              <a:rPr lang="ru-RU" dirty="0" smtClean="0"/>
              <a:t> 3.Урок для меня показался</a:t>
            </a:r>
          </a:p>
          <a:p>
            <a:pPr>
              <a:buNone/>
            </a:pPr>
            <a:r>
              <a:rPr lang="ru-RU" dirty="0" smtClean="0"/>
              <a:t> 4.За урок я</a:t>
            </a:r>
          </a:p>
          <a:p>
            <a:pPr>
              <a:buNone/>
            </a:pPr>
            <a:r>
              <a:rPr lang="ru-RU" dirty="0" smtClean="0"/>
              <a:t> 5.Мое настроение</a:t>
            </a:r>
          </a:p>
          <a:p>
            <a:pPr>
              <a:buNone/>
            </a:pPr>
            <a:r>
              <a:rPr lang="ru-RU" dirty="0" smtClean="0"/>
              <a:t> 6.Материал урока мне был</a:t>
            </a:r>
          </a:p>
          <a:p>
            <a:pPr>
              <a:buNone/>
            </a:pPr>
            <a:r>
              <a:rPr lang="ru-RU" dirty="0" smtClean="0"/>
              <a:t> 7.Домашнее задание мне кажется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активно / пассивно</a:t>
            </a:r>
          </a:p>
          <a:p>
            <a:r>
              <a:rPr lang="ru-RU" dirty="0" smtClean="0"/>
              <a:t> доволен / не доволен</a:t>
            </a:r>
          </a:p>
          <a:p>
            <a:r>
              <a:rPr lang="ru-RU" dirty="0" smtClean="0"/>
              <a:t> коротким / длинным</a:t>
            </a:r>
          </a:p>
          <a:p>
            <a:r>
              <a:rPr lang="ru-RU" dirty="0" smtClean="0"/>
              <a:t> не устал / </a:t>
            </a:r>
            <a:r>
              <a:rPr lang="ru-RU" dirty="0" err="1" smtClean="0"/>
              <a:t>устал</a:t>
            </a:r>
            <a:endParaRPr lang="ru-RU" dirty="0" smtClean="0"/>
          </a:p>
          <a:p>
            <a:r>
              <a:rPr lang="ru-RU" dirty="0" smtClean="0"/>
              <a:t> стало лучше / стало хуже</a:t>
            </a:r>
          </a:p>
          <a:p>
            <a:r>
              <a:rPr lang="ru-RU" dirty="0" smtClean="0"/>
              <a:t> понятен / не понятен</a:t>
            </a:r>
          </a:p>
          <a:p>
            <a:r>
              <a:rPr lang="ru-RU" dirty="0" smtClean="0"/>
              <a:t> полезен / бесполезен</a:t>
            </a:r>
          </a:p>
          <a:p>
            <a:r>
              <a:rPr lang="ru-RU" dirty="0" smtClean="0"/>
              <a:t> интересен / скучен</a:t>
            </a:r>
          </a:p>
          <a:p>
            <a:r>
              <a:rPr lang="ru-RU" dirty="0" smtClean="0"/>
              <a:t> легким / трудным</a:t>
            </a:r>
          </a:p>
          <a:p>
            <a:r>
              <a:rPr lang="ru-RU" dirty="0" smtClean="0"/>
              <a:t> интересно / не интересно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buNone/>
            </a:pPr>
            <a:endParaRPr lang="ru-RU" dirty="0" smtClean="0"/>
          </a:p>
          <a:p>
            <a:pPr eaLnBrk="1" hangingPunct="1">
              <a:buNone/>
            </a:pPr>
            <a:endParaRPr lang="ru-RU" dirty="0" smtClean="0"/>
          </a:p>
          <a:p>
            <a:pPr eaLnBrk="1" hangingPunct="1">
              <a:buNone/>
            </a:pPr>
            <a:endParaRPr lang="ru-RU" dirty="0" smtClean="0"/>
          </a:p>
          <a:p>
            <a:pPr eaLnBrk="1" hangingPunct="1">
              <a:buNone/>
            </a:pPr>
            <a:endParaRPr lang="ru-RU" dirty="0" smtClean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00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ru-RU" dirty="0" smtClean="0"/>
          </a:p>
        </p:txBody>
      </p:sp>
      <p:pic>
        <p:nvPicPr>
          <p:cNvPr id="4102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3" y="1772816"/>
            <a:ext cx="3628218" cy="4282465"/>
          </a:xfrm>
          <a:noFill/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8024" y="1484784"/>
            <a:ext cx="4041775" cy="4032448"/>
          </a:xfrm>
        </p:spPr>
        <p:txBody>
          <a:bodyPr>
            <a:normAutofit fontScale="25000" lnSpcReduction="20000"/>
          </a:bodyPr>
          <a:lstStyle/>
          <a:p>
            <a:r>
              <a:rPr lang="ru-RU" sz="9000" dirty="0" smtClean="0"/>
              <a:t>Томас Гент Морган первым обнаружил сцепленное наследование признаков и генетическую рекомбинацию между ними. Это явилось генетической основой хромосомной теории наследственности, за что ему была присуждена Нобелевская премия в 1933 году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Для всех :</a:t>
            </a:r>
          </a:p>
          <a:p>
            <a:pPr>
              <a:buNone/>
            </a:pPr>
            <a:r>
              <a:rPr lang="ru-RU" sz="2800" dirty="0" smtClean="0"/>
              <a:t>Задача №1</a:t>
            </a:r>
          </a:p>
          <a:p>
            <a:r>
              <a:rPr lang="ru-RU" sz="2800" b="1" dirty="0" smtClean="0"/>
              <a:t>Для, сдающих ЕГЭ:</a:t>
            </a:r>
          </a:p>
          <a:p>
            <a:pPr>
              <a:buNone/>
            </a:pPr>
            <a:r>
              <a:rPr lang="ru-RU" sz="2800" dirty="0" smtClean="0"/>
              <a:t>Задачи №1 и 2</a:t>
            </a:r>
          </a:p>
          <a:p>
            <a:r>
              <a:rPr lang="ru-RU" sz="2800" b="1" dirty="0" smtClean="0"/>
              <a:t>Дополнительное задание:</a:t>
            </a:r>
          </a:p>
          <a:p>
            <a:pPr>
              <a:buNone/>
            </a:pPr>
            <a:r>
              <a:rPr lang="ru-RU" sz="2800" dirty="0" smtClean="0"/>
              <a:t>Подготовить доклад на тему : «Биография и труды Т. Моргана»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Пименов </a:t>
            </a:r>
            <a:r>
              <a:rPr lang="ru-RU" sz="2400" dirty="0" smtClean="0"/>
              <a:t>А.В. Уроки биологии. – Ярославль: Академия развития.2001.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Чернухина И.В. Знаете ли вы биологи? – Новосибирск: Сибирское университетское издательство, 2004.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Медицинская генетика / Под ред. Бочкова Н.П. - М.: Мастерство, 2001.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Ярыгин В.Н., Волков И.Н. и др. Биология. - М.: </a:t>
            </a:r>
            <a:r>
              <a:rPr lang="ru-RU" sz="2400" dirty="0" err="1" smtClean="0"/>
              <a:t>Владос</a:t>
            </a:r>
            <a:r>
              <a:rPr lang="ru-RU" sz="2400" dirty="0" smtClean="0"/>
              <a:t>, 2001.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Биология / Под ред. Чебышева. Н.В. - М.: ГОУ ВУНМЦ,2012.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Орехова. В.А., </a:t>
            </a:r>
            <a:r>
              <a:rPr lang="ru-RU" sz="2400" dirty="0" err="1" smtClean="0"/>
              <a:t>Лажковская</a:t>
            </a:r>
            <a:r>
              <a:rPr lang="ru-RU" sz="2400" dirty="0" smtClean="0"/>
              <a:t> Т.А., </a:t>
            </a:r>
            <a:r>
              <a:rPr lang="ru-RU" sz="2400" dirty="0" err="1" smtClean="0"/>
              <a:t>Шейбак</a:t>
            </a:r>
            <a:r>
              <a:rPr lang="ru-RU" sz="2400" dirty="0" smtClean="0"/>
              <a:t> М.П. Медицинская генетика. - Минск: Высшая школа, 1999.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Г. А. </a:t>
            </a:r>
            <a:r>
              <a:rPr lang="ru-RU" sz="2400" dirty="0" err="1" smtClean="0"/>
              <a:t>Адельшина</a:t>
            </a:r>
            <a:r>
              <a:rPr lang="ru-RU" sz="2400" dirty="0" smtClean="0"/>
              <a:t>, Ф.К. </a:t>
            </a:r>
            <a:r>
              <a:rPr lang="ru-RU" sz="2400" dirty="0" err="1" smtClean="0"/>
              <a:t>Адельшин</a:t>
            </a:r>
            <a:r>
              <a:rPr lang="ru-RU" sz="2400" dirty="0" smtClean="0"/>
              <a:t>. Генетика в задачах. М.: Глобус, 2009.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u="sng" dirty="0" smtClean="0">
                <a:hlinkClick r:id="rId2"/>
              </a:rPr>
              <a:t>http://ppt-online.org/1535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u="sng" dirty="0" smtClean="0">
                <a:hlinkClick r:id="rId3"/>
              </a:rPr>
              <a:t>http://www.myshared.ru/slide/246489/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u="sng" dirty="0" smtClean="0">
                <a:hlinkClick r:id="rId4"/>
              </a:rPr>
              <a:t>http://drugspace.info/threads/gennaya-inzheneriya.3164/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u="sng" dirty="0" smtClean="0">
                <a:hlinkClick r:id="rId5"/>
              </a:rPr>
              <a:t>http://www.biostudent.ru/sceplennoe-nasledovanie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u="sng" dirty="0" smtClean="0">
                <a:hlinkClick r:id="rId6"/>
              </a:rPr>
              <a:t>http://www.sbio.info/</a:t>
            </a:r>
            <a:endParaRPr lang="ru-RU" sz="2400" dirty="0" smtClean="0"/>
          </a:p>
          <a:p>
            <a:pPr marL="457200" indent="-457200">
              <a:buNone/>
            </a:pPr>
            <a:r>
              <a:rPr lang="ru-RU" sz="2400" dirty="0" smtClean="0"/>
              <a:t> 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64386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Мушка дрозофила</a:t>
            </a:r>
          </a:p>
        </p:txBody>
      </p:sp>
      <p:pic>
        <p:nvPicPr>
          <p:cNvPr id="5123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700213"/>
            <a:ext cx="54483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357430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Основные положения теории Т.Моргана: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1. Гены, расположенные в одной хромосоме наследуются вместе, и образуют группу сцепления.</a:t>
            </a:r>
          </a:p>
          <a:p>
            <a:r>
              <a:rPr lang="ru-RU" sz="2400" dirty="0" smtClean="0"/>
              <a:t>2. Число групп сцепления равно гаплоидному набору хромосом.</a:t>
            </a:r>
          </a:p>
          <a:p>
            <a:r>
              <a:rPr lang="ru-RU" sz="2400" dirty="0" smtClean="0"/>
              <a:t>3. Расстояние между генами измеряется в </a:t>
            </a:r>
            <a:r>
              <a:rPr lang="ru-RU" sz="2400" dirty="0" err="1" smtClean="0"/>
              <a:t>Морганидах</a:t>
            </a:r>
            <a:endParaRPr lang="ru-RU" sz="2400" dirty="0" smtClean="0"/>
          </a:p>
          <a:p>
            <a:r>
              <a:rPr lang="ru-RU" sz="2400" dirty="0" smtClean="0"/>
              <a:t>4. 1 </a:t>
            </a:r>
            <a:r>
              <a:rPr lang="ru-RU" sz="2400" dirty="0" err="1" smtClean="0"/>
              <a:t>Морганида</a:t>
            </a:r>
            <a:r>
              <a:rPr lang="ru-RU" sz="2400" dirty="0" smtClean="0"/>
              <a:t> равна 1% кроссинговера</a:t>
            </a:r>
          </a:p>
          <a:p>
            <a:r>
              <a:rPr lang="ru-RU" sz="2400" dirty="0" smtClean="0"/>
              <a:t>5. Гаметы, претерпевшие кроссинговер- </a:t>
            </a:r>
            <a:r>
              <a:rPr lang="ru-RU" sz="2400" dirty="0" err="1" smtClean="0"/>
              <a:t>кроссоверные</a:t>
            </a:r>
            <a:r>
              <a:rPr lang="ru-RU" sz="2400" dirty="0" smtClean="0"/>
              <a:t>, не претерпевшие – </a:t>
            </a:r>
            <a:r>
              <a:rPr lang="ru-RU" sz="2400" dirty="0" err="1" smtClean="0"/>
              <a:t>некроссоверные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6. Сила сцепления обратно пропорциональна расстоянию между генами.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1538" y="1428736"/>
          <a:ext cx="7072362" cy="39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357454"/>
                <a:gridCol w="2357454"/>
              </a:tblGrid>
              <a:tr h="1106572">
                <a:tc>
                  <a:txBody>
                    <a:bodyPr/>
                    <a:lstStyle/>
                    <a:p>
                      <a:r>
                        <a:rPr lang="ru-RU" dirty="0" smtClean="0"/>
                        <a:t>Г Мендель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Т. Морган</a:t>
                      </a:r>
                      <a:endParaRPr lang="ru-RU" dirty="0"/>
                    </a:p>
                  </a:txBody>
                  <a:tcPr/>
                </a:tc>
              </a:tr>
              <a:tr h="6411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065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Объект исследования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065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Результат исследования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1538" y="1428736"/>
          <a:ext cx="7072362" cy="39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357454"/>
                <a:gridCol w="2357454"/>
              </a:tblGrid>
              <a:tr h="1106572">
                <a:tc>
                  <a:txBody>
                    <a:bodyPr/>
                    <a:lstStyle/>
                    <a:p>
                      <a:r>
                        <a:rPr lang="ru-RU" dirty="0" smtClean="0"/>
                        <a:t>Г Мендель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Т. Морган</a:t>
                      </a:r>
                      <a:endParaRPr lang="ru-RU" dirty="0"/>
                    </a:p>
                  </a:txBody>
                  <a:tcPr/>
                </a:tc>
              </a:tr>
              <a:tr h="641109">
                <a:tc>
                  <a:txBody>
                    <a:bodyPr/>
                    <a:lstStyle/>
                    <a:p>
                      <a:r>
                        <a:rPr lang="en-US" dirty="0" smtClean="0"/>
                        <a:t>XIX </a:t>
                      </a:r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</a:t>
                      </a:r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1106572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Горох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Объект исследования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Мушка-дрозофила</a:t>
                      </a:r>
                      <a:endParaRPr lang="ru-RU" dirty="0"/>
                    </a:p>
                  </a:txBody>
                  <a:tcPr/>
                </a:tc>
              </a:tr>
              <a:tr h="1106572">
                <a:tc>
                  <a:txBody>
                    <a:bodyPr/>
                    <a:lstStyle/>
                    <a:p>
                      <a:r>
                        <a:rPr lang="ru-RU" dirty="0" smtClean="0"/>
                        <a:t>Гибридологический метод</a:t>
                      </a:r>
                    </a:p>
                    <a:p>
                      <a:r>
                        <a:rPr lang="ru-RU" dirty="0" smtClean="0"/>
                        <a:t>1,2,3 законы Менделя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Результат исследования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Хромосомная теория наследственности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Закончите схему скрещивания.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Р: ♂ААВВ      </a:t>
            </a:r>
            <a:r>
              <a:rPr lang="ru-RU" sz="4000" dirty="0" err="1" smtClean="0"/>
              <a:t>х</a:t>
            </a:r>
            <a:r>
              <a:rPr lang="ru-RU" sz="4000" dirty="0" smtClean="0"/>
              <a:t>     ♀</a:t>
            </a:r>
            <a:r>
              <a:rPr lang="ru-RU" sz="4000" dirty="0" err="1" smtClean="0"/>
              <a:t>аавв</a:t>
            </a:r>
            <a:endParaRPr lang="en-US" sz="4000" dirty="0" smtClean="0"/>
          </a:p>
          <a:p>
            <a:pPr eaLnBrk="1" hangingPunct="1"/>
            <a:r>
              <a:rPr lang="en-US" sz="4000" dirty="0" smtClean="0"/>
              <a:t>G </a:t>
            </a:r>
            <a:r>
              <a:rPr lang="ru-RU" sz="4000" dirty="0" smtClean="0"/>
              <a:t>:  </a:t>
            </a:r>
            <a:endParaRPr lang="en-US" sz="4000" dirty="0" smtClean="0"/>
          </a:p>
          <a:p>
            <a:pPr eaLnBrk="1" hangingPunct="1"/>
            <a:r>
              <a:rPr lang="en-US" sz="4000" dirty="0" smtClean="0"/>
              <a:t>F</a:t>
            </a:r>
            <a:r>
              <a:rPr lang="ru-RU" sz="4000" dirty="0" smtClean="0"/>
              <a:t>1 </a:t>
            </a:r>
          </a:p>
        </p:txBody>
      </p:sp>
      <p:pic>
        <p:nvPicPr>
          <p:cNvPr id="5124" name="Picture 4" descr="104 (17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3213100"/>
            <a:ext cx="3213100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835</Words>
  <Application>Microsoft Office PowerPoint</Application>
  <PresentationFormat>Экран (4:3)</PresentationFormat>
  <Paragraphs>163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Формула</vt:lpstr>
      <vt:lpstr>Слайд 1</vt:lpstr>
      <vt:lpstr>   «Хромосомная теория  наследственности.  Сцепленное наследование». </vt:lpstr>
      <vt:lpstr>Слайд 3</vt:lpstr>
      <vt:lpstr>Слайд 4</vt:lpstr>
      <vt:lpstr>Мушка дрозофила</vt:lpstr>
      <vt:lpstr>Основные положения теории Т.Моргана: </vt:lpstr>
      <vt:lpstr>Заполните таблицу</vt:lpstr>
      <vt:lpstr>Заполните таблицу</vt:lpstr>
      <vt:lpstr>Закончите схему скрещивания.</vt:lpstr>
      <vt:lpstr>Какие гаметы образуют самки и самцы из первого поколения? Проведем анализирующее скрещивание сначала самцов, затем самок.</vt:lpstr>
      <vt:lpstr>Слайд 11</vt:lpstr>
      <vt:lpstr>Проблема. </vt:lpstr>
      <vt:lpstr>Кроссинговер</vt:lpstr>
      <vt:lpstr>Слайд 14</vt:lpstr>
      <vt:lpstr>Слайд 15</vt:lpstr>
      <vt:lpstr>Слайд 16</vt:lpstr>
      <vt:lpstr>Слайд 17</vt:lpstr>
      <vt:lpstr>Слайд 18</vt:lpstr>
      <vt:lpstr>Слайд 19</vt:lpstr>
      <vt:lpstr>Цитологические основы неполного сцепленного наследования</vt:lpstr>
      <vt:lpstr>Цитологические основы полного сцепленного наследования</vt:lpstr>
      <vt:lpstr>Заполните пропуски.</vt:lpstr>
      <vt:lpstr>Слайд 23</vt:lpstr>
      <vt:lpstr>Слайд 24</vt:lpstr>
      <vt:lpstr>Решим задачу</vt:lpstr>
      <vt:lpstr>Слайд 26</vt:lpstr>
      <vt:lpstr>Слайд 27</vt:lpstr>
      <vt:lpstr>Слайд 28</vt:lpstr>
      <vt:lpstr>Рефлексия</vt:lpstr>
      <vt:lpstr>Домашнее задание</vt:lpstr>
      <vt:lpstr>Источники информации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Samsung</cp:lastModifiedBy>
  <cp:revision>20</cp:revision>
  <dcterms:created xsi:type="dcterms:W3CDTF">2013-03-27T16:07:12Z</dcterms:created>
  <dcterms:modified xsi:type="dcterms:W3CDTF">2014-03-17T17:20:33Z</dcterms:modified>
</cp:coreProperties>
</file>